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3" r:id="rId9"/>
    <p:sldId id="261" r:id="rId10"/>
    <p:sldId id="262" r:id="rId11"/>
    <p:sldId id="267" r:id="rId12"/>
    <p:sldId id="268" r:id="rId13"/>
    <p:sldId id="269" r:id="rId14"/>
    <p:sldId id="264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9948-BD2F-400E-A4F4-F4F1BAAA2F7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1404-C7D4-47E3-8445-5265868D6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84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9948-BD2F-400E-A4F4-F4F1BAAA2F7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1404-C7D4-47E3-8445-5265868D6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01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9948-BD2F-400E-A4F4-F4F1BAAA2F7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1404-C7D4-47E3-8445-5265868D6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1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9948-BD2F-400E-A4F4-F4F1BAAA2F7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1404-C7D4-47E3-8445-5265868D6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70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9948-BD2F-400E-A4F4-F4F1BAAA2F7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1404-C7D4-47E3-8445-5265868D6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83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9948-BD2F-400E-A4F4-F4F1BAAA2F7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1404-C7D4-47E3-8445-5265868D6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8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9948-BD2F-400E-A4F4-F4F1BAAA2F7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1404-C7D4-47E3-8445-5265868D6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7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9948-BD2F-400E-A4F4-F4F1BAAA2F7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1404-C7D4-47E3-8445-5265868D6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9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9948-BD2F-400E-A4F4-F4F1BAAA2F7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1404-C7D4-47E3-8445-5265868D6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86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9948-BD2F-400E-A4F4-F4F1BAAA2F7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1404-C7D4-47E3-8445-5265868D6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22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9948-BD2F-400E-A4F4-F4F1BAAA2F7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01404-C7D4-47E3-8445-5265868D6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29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29948-BD2F-400E-A4F4-F4F1BAAA2F7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01404-C7D4-47E3-8445-5265868D6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5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7030A0"/>
                </a:solidFill>
              </a:rPr>
              <a:t>Муниципальное автономное дошкольное образовательное 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учреждение «Детский сад№ 7 «Радуга»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__________________________________________________________________________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800800" cy="3649960"/>
          </a:xfrm>
        </p:spPr>
        <p:txBody>
          <a:bodyPr>
            <a:normAutofit lnSpcReduction="10000"/>
          </a:bodyPr>
          <a:lstStyle/>
          <a:p>
            <a:endParaRPr lang="ru-RU" b="1" dirty="0" smtClean="0"/>
          </a:p>
          <a:p>
            <a:r>
              <a:rPr lang="ru-RU" b="1" dirty="0" smtClean="0">
                <a:solidFill>
                  <a:srgbClr val="7030A0"/>
                </a:solidFill>
              </a:rPr>
              <a:t>Проект</a:t>
            </a:r>
            <a:r>
              <a:rPr lang="ru-RU" b="1" dirty="0">
                <a:solidFill>
                  <a:srgbClr val="7030A0"/>
                </a:solidFill>
              </a:rPr>
              <a:t>: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«Ум - на кончиках пальцев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</a:p>
          <a:p>
            <a:endParaRPr lang="ru-RU" b="1" dirty="0">
              <a:solidFill>
                <a:srgbClr val="7030A0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1800" b="1" dirty="0">
                <a:solidFill>
                  <a:srgbClr val="7030A0"/>
                </a:solidFill>
              </a:rPr>
              <a:t>Подготовила:</a:t>
            </a:r>
            <a:endParaRPr lang="ru-RU" sz="1800" dirty="0">
              <a:solidFill>
                <a:srgbClr val="7030A0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1800" b="1" dirty="0" smtClean="0">
                <a:solidFill>
                  <a:srgbClr val="7030A0"/>
                </a:solidFill>
              </a:rPr>
              <a:t>Кривоногова</a:t>
            </a:r>
          </a:p>
          <a:p>
            <a:pPr algn="r">
              <a:spcBef>
                <a:spcPts val="0"/>
              </a:spcBef>
            </a:pPr>
            <a:r>
              <a:rPr lang="ru-RU" sz="1800" b="1" dirty="0" smtClean="0">
                <a:solidFill>
                  <a:srgbClr val="7030A0"/>
                </a:solidFill>
              </a:rPr>
              <a:t>Татьяна Анатольевна</a:t>
            </a:r>
            <a:r>
              <a:rPr lang="ru-RU" b="1" dirty="0">
                <a:solidFill>
                  <a:srgbClr val="7030A0"/>
                </a:solidFill>
              </a:rPr>
              <a:t> 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sz="1800" dirty="0" smtClean="0">
                <a:solidFill>
                  <a:srgbClr val="7030A0"/>
                </a:solidFill>
              </a:rPr>
              <a:t>д. Б. Седельниково</a:t>
            </a:r>
          </a:p>
          <a:p>
            <a:r>
              <a:rPr lang="ru-RU" sz="1800" dirty="0" smtClean="0">
                <a:solidFill>
                  <a:srgbClr val="7030A0"/>
                </a:solidFill>
              </a:rPr>
              <a:t>2022</a:t>
            </a:r>
            <a:endParaRPr lang="ru-RU" sz="1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5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797552" cy="5472608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7030A0"/>
                </a:solidFill>
              </a:rPr>
              <a:t>Развитие мелкой моторики в процессе организации различных видов детской деятельности</a:t>
            </a: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1.     Образовательная деятельность в режимные моменты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-          массаж кистей рук;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-          пальчиковая гимнастика, физкультминутки;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-          пальчиковые игры со стихами, со скороговорками.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2. Организованная образовательная деятельность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-          лепка из пластилина  и соленого теста с использованием природного материала (крупы)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-          нетрадиционные техники рисования кистью, пальцами;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-          различные виды аппликаций.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3. Самостоятельная деятельность детей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-          рисование по трафаретам.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- шнуровки;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-          игры с мелкими предметами;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-          </a:t>
            </a:r>
            <a:r>
              <a:rPr lang="ru-RU" sz="2000" dirty="0" err="1">
                <a:solidFill>
                  <a:srgbClr val="7030A0"/>
                </a:solidFill>
              </a:rPr>
              <a:t>пазлы</a:t>
            </a:r>
            <a:r>
              <a:rPr lang="ru-RU" sz="2000" dirty="0">
                <a:solidFill>
                  <a:srgbClr val="7030A0"/>
                </a:solidFill>
              </a:rPr>
              <a:t>, мозаика.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536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651870" cy="4869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48700"/>
            <a:ext cx="3975906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3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563888" cy="26729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0" y="3429000"/>
            <a:ext cx="3762164" cy="28216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7906"/>
            <a:ext cx="3556887" cy="26676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63" y="3429000"/>
            <a:ext cx="3753972" cy="281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32956"/>
            <a:ext cx="4752528" cy="35643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196" y="3123572"/>
            <a:ext cx="4510886" cy="33831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49" y="110789"/>
            <a:ext cx="4379979" cy="32849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0789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23628" y="764704"/>
            <a:ext cx="66967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Результат </a:t>
            </a:r>
            <a:r>
              <a:rPr lang="ru-RU" sz="2800" b="1" dirty="0" smtClean="0">
                <a:solidFill>
                  <a:srgbClr val="7030A0"/>
                </a:solidFill>
              </a:rPr>
              <a:t>проекта</a:t>
            </a:r>
          </a:p>
          <a:p>
            <a:endParaRPr lang="ru-RU" sz="2400" dirty="0">
              <a:solidFill>
                <a:srgbClr val="7030A0"/>
              </a:solidFill>
            </a:endParaRPr>
          </a:p>
          <a:p>
            <a:r>
              <a:rPr lang="ru-RU" sz="2400" dirty="0">
                <a:solidFill>
                  <a:srgbClr val="7030A0"/>
                </a:solidFill>
              </a:rPr>
              <a:t>1.Усовершенствована предметно-развивающая среда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2.  Родители познакомились с необходимой информацией.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3. Сумела заинтересовать и убедить родителей в пользе развития мелкой моторики  рук детей с младшего возраста.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4. Родителями сделаны пособия по моторике рук.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5. Разучили с детьми много новых пальчиковых игр.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6. Положительная динамика развития мелкой моторики рук у каждого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13631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1066" y="764704"/>
            <a:ext cx="72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ВЫВОД</a:t>
            </a:r>
            <a:r>
              <a:rPr lang="ru-RU" sz="2400" dirty="0">
                <a:solidFill>
                  <a:srgbClr val="7030A0"/>
                </a:solidFill>
              </a:rPr>
              <a:t>: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Создавая </a:t>
            </a:r>
            <a:r>
              <a:rPr lang="ru-RU" sz="2400" dirty="0">
                <a:solidFill>
                  <a:srgbClr val="7030A0"/>
                </a:solidFill>
              </a:rPr>
              <a:t>в группе необходимую развивающую среду, способствующую развитию мелкой моторики, учитывая возрастные особенности детей, получив поддержку и помощь родителей, мы смогли выполнить поставленные задачи.</a:t>
            </a:r>
          </a:p>
          <a:p>
            <a:r>
              <a:rPr lang="ru-RU" sz="2400" dirty="0">
                <a:solidFill>
                  <a:srgbClr val="7030A0"/>
                </a:solidFill>
              </a:rPr>
              <a:t>Таким образом, целенаправленная, систематическая и планомерная работа по развитию мелкой моторики рук у детей дошкольного возраста способствует повышению уровня речевого развития, обогащению и активизации словарного запаса, а самое главное – способствует сохранению физического и психического здоровья ребенка</a:t>
            </a:r>
          </a:p>
          <a:p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64904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3588" y="1413063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/>
                </a:solidFill>
                <a:latin typeface="Franklin Gothic Heavy" panose="020B0903020102020204" pitchFamily="34" charset="0"/>
              </a:rPr>
              <a:t>”</a:t>
            </a:r>
            <a:r>
              <a:rPr lang="ru-RU" sz="3200" b="1" dirty="0">
                <a:solidFill>
                  <a:schemeClr val="accent4"/>
                </a:solidFill>
                <a:latin typeface="Franklin Gothic Heavy" panose="020B0903020102020204" pitchFamily="34" charset="0"/>
              </a:rPr>
              <a:t>Истоки способностей и дарований детей – на кончиках пальцев. От них идут тончайшие ручейки, которые питают источник творческой мысли. Другими словами: чем больше мастерства в детской руке, тем умнее ребенок.”  </a:t>
            </a:r>
          </a:p>
          <a:p>
            <a:pPr algn="ctr"/>
            <a:endParaRPr lang="ru-RU" sz="3200" b="1" dirty="0" smtClean="0">
              <a:solidFill>
                <a:schemeClr val="accent4"/>
              </a:solidFill>
              <a:latin typeface="Franklin Gothic Heavy" panose="020B090302010202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4"/>
                </a:solidFill>
                <a:latin typeface="Franklin Gothic Heavy" panose="020B0903020102020204" pitchFamily="34" charset="0"/>
              </a:rPr>
              <a:t>В</a:t>
            </a:r>
            <a:r>
              <a:rPr lang="ru-RU" sz="3200" b="1" dirty="0">
                <a:solidFill>
                  <a:schemeClr val="accent4"/>
                </a:solidFill>
                <a:latin typeface="Franklin Gothic Heavy" panose="020B0903020102020204" pitchFamily="34" charset="0"/>
              </a:rPr>
              <a:t>. А. Сухомлинский</a:t>
            </a:r>
          </a:p>
        </p:txBody>
      </p:sp>
    </p:spTree>
    <p:extLst>
      <p:ext uri="{BB962C8B-B14F-4D97-AF65-F5344CB8AC3E}">
        <p14:creationId xmlns:p14="http://schemas.microsoft.com/office/powerpoint/2010/main" val="37645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4420" y="764704"/>
            <a:ext cx="7355160" cy="532859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АКТУАЛЬНОСТЬ</a:t>
            </a: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У большинства современных детей отмечается общее моторное отставание. Еще 20 лет назад родителям, а вместе с ними и детям, приходилось больше </a:t>
            </a:r>
            <a:r>
              <a:rPr lang="ru-RU" sz="2000" dirty="0" smtClean="0">
                <a:solidFill>
                  <a:srgbClr val="7030A0"/>
                </a:solidFill>
              </a:rPr>
              <a:t>действовать </a:t>
            </a:r>
            <a:r>
              <a:rPr lang="ru-RU" sz="2000" dirty="0">
                <a:solidFill>
                  <a:srgbClr val="7030A0"/>
                </a:solidFill>
              </a:rPr>
              <a:t>руками. Исследования отечественных физиологов подтверждают связь </a:t>
            </a:r>
            <a:r>
              <a:rPr lang="ru-RU" sz="2000" dirty="0" smtClean="0">
                <a:solidFill>
                  <a:srgbClr val="7030A0"/>
                </a:solidFill>
              </a:rPr>
              <a:t>ловкости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>
                <a:solidFill>
                  <a:srgbClr val="7030A0"/>
                </a:solidFill>
              </a:rPr>
              <a:t>рук с развитием мозга. Формирование речи происходит под влиянием кинетических (двигательных) импульсов, передающихся от рук, а точнее, от пальчиков. Чем активнее и точнее движения пальцев у маленького ребёнка, тем быстрее он начинает говорить. Простые движения рук помогают убрать напряжение не только с самих рук, но и с губ, снимают усталость. Они способны улучшить произношение многих звуков, а значит – развивать речь ребенка. Совершенствование ручной моторики способствует активизации моторных речевых зон головного мозга и вследствие этого - развитию речевой функции.</a:t>
            </a:r>
            <a:br>
              <a:rPr lang="ru-RU" sz="2000" dirty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8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056784" cy="46085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7030A0"/>
                </a:solidFill>
              </a:rPr>
              <a:t>                                                             ЦЕЛЬ</a:t>
            </a:r>
            <a:r>
              <a:rPr lang="ru-RU" sz="2000" dirty="0">
                <a:solidFill>
                  <a:srgbClr val="7030A0"/>
                </a:solidFill>
              </a:rPr>
              <a:t>: 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Стимулирование </a:t>
            </a:r>
            <a:r>
              <a:rPr lang="ru-RU" sz="2000" dirty="0">
                <a:solidFill>
                  <a:srgbClr val="7030A0"/>
                </a:solidFill>
              </a:rPr>
              <a:t>речевой деятельности через развитие мелкой моторики в процессе использования традиционных и нетрадиционных форм работы.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                                                         </a:t>
            </a:r>
            <a:r>
              <a:rPr lang="ru-RU" sz="2000" b="1" dirty="0" smtClean="0">
                <a:solidFill>
                  <a:srgbClr val="7030A0"/>
                </a:solidFill>
              </a:rPr>
              <a:t>ЗАДАЧИ</a:t>
            </a: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i="1" dirty="0">
                <a:solidFill>
                  <a:srgbClr val="7030A0"/>
                </a:solidFill>
              </a:rPr>
              <a:t>РАЗВИВАЮЩИЕ</a:t>
            </a:r>
            <a:r>
              <a:rPr lang="ru-RU" sz="2000" dirty="0">
                <a:solidFill>
                  <a:srgbClr val="7030A0"/>
                </a:solidFill>
              </a:rPr>
              <a:t>: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Улучшить координацию и точность движений руки и глаза, гибкость рук, ритмичность.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Стимулировать речевое развитие, психические процессы через тренинг движения пальцев рук детей, зрительное и слуховое восприятие.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Развивать воображение, логическое мышление, произвольное внимание, творческую активность.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Укреплять мелкую мускулатуру пальцев, тренировать тонкие движения пальцев рук.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Развивать навыки ручной умелости.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i="1" dirty="0">
                <a:solidFill>
                  <a:srgbClr val="7030A0"/>
                </a:solidFill>
              </a:rPr>
              <a:t>ОБУЧАЮЩИЕ</a:t>
            </a:r>
            <a:r>
              <a:rPr lang="ru-RU" sz="2000" dirty="0">
                <a:solidFill>
                  <a:srgbClr val="7030A0"/>
                </a:solidFill>
              </a:rPr>
              <a:t>: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Упражнять в выполнении различных заданий, направленных на развитие мелкой моторики.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Обогащать опыт детей различными сенсомоторными впечатлениями.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19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13584"/>
            <a:ext cx="2592288" cy="3456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3079551"/>
            <a:ext cx="2592288" cy="3456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16" y="116633"/>
            <a:ext cx="2376264" cy="31683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149985"/>
            <a:ext cx="2486637" cy="33155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60" y="0"/>
            <a:ext cx="2362489" cy="314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43607" y="980728"/>
            <a:ext cx="7451105" cy="439248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ГИПОТЕЗА ПРОЕКТА</a:t>
            </a:r>
            <a:endParaRPr lang="ru-RU" sz="2800" dirty="0">
              <a:solidFill>
                <a:srgbClr val="7030A0"/>
              </a:solidFill>
            </a:endParaRPr>
          </a:p>
          <a:p>
            <a:r>
              <a:rPr lang="ru-RU" sz="2800" dirty="0" smtClean="0">
                <a:solidFill>
                  <a:srgbClr val="7030A0"/>
                </a:solidFill>
              </a:rPr>
              <a:t>Если взрослые </a:t>
            </a:r>
            <a:r>
              <a:rPr lang="ru-RU" sz="2800" dirty="0">
                <a:solidFill>
                  <a:srgbClr val="7030A0"/>
                </a:solidFill>
              </a:rPr>
              <a:t>целенаправленно будут развивать у детей </a:t>
            </a:r>
            <a:r>
              <a:rPr lang="ru-RU" sz="2800" dirty="0">
                <a:solidFill>
                  <a:srgbClr val="7030A0"/>
                </a:solidFill>
              </a:rPr>
              <a:t>мелкую моторику, то </a:t>
            </a:r>
            <a:r>
              <a:rPr lang="ru-RU" sz="2800" dirty="0" smtClean="0">
                <a:solidFill>
                  <a:srgbClr val="7030A0"/>
                </a:solidFill>
              </a:rPr>
              <a:t>речевое развитие станет </a:t>
            </a:r>
            <a:r>
              <a:rPr lang="ru-RU" sz="2800" dirty="0">
                <a:solidFill>
                  <a:srgbClr val="7030A0"/>
                </a:solidFill>
              </a:rPr>
              <a:t>более </a:t>
            </a:r>
            <a:r>
              <a:rPr lang="ru-RU" sz="2800" dirty="0" smtClean="0">
                <a:solidFill>
                  <a:srgbClr val="7030A0"/>
                </a:solidFill>
              </a:rPr>
              <a:t>эффективнее.</a:t>
            </a:r>
            <a:endParaRPr lang="ru-RU" sz="2800" dirty="0">
              <a:solidFill>
                <a:srgbClr val="7030A0"/>
              </a:solidFill>
            </a:endParaRPr>
          </a:p>
          <a:p>
            <a:r>
              <a:rPr lang="ru-RU" sz="2800" i="1" dirty="0">
                <a:solidFill>
                  <a:srgbClr val="7030A0"/>
                </a:solidFill>
              </a:rPr>
              <a:t>Практическая значимост</a:t>
            </a:r>
            <a:r>
              <a:rPr lang="ru-RU" sz="2800" dirty="0">
                <a:solidFill>
                  <a:srgbClr val="7030A0"/>
                </a:solidFill>
              </a:rPr>
              <a:t>ь заключается в том, что изученный опыт может быть использован в повседневной деятельности </a:t>
            </a:r>
            <a:r>
              <a:rPr lang="ru-RU" sz="2800" dirty="0" smtClean="0">
                <a:solidFill>
                  <a:srgbClr val="7030A0"/>
                </a:solidFill>
              </a:rPr>
              <a:t>педагога</a:t>
            </a:r>
            <a:r>
              <a:rPr lang="ru-RU" sz="2800" dirty="0">
                <a:solidFill>
                  <a:srgbClr val="7030A0"/>
                </a:solidFill>
              </a:rPr>
              <a:t>.</a:t>
            </a: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3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004"/>
            <a:ext cx="2411997" cy="32159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5" y="3155816"/>
            <a:ext cx="2491874" cy="33224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17" y="213004"/>
            <a:ext cx="2531812" cy="33757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077" y="3251734"/>
            <a:ext cx="2495412" cy="33272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329" y="182774"/>
            <a:ext cx="2301721" cy="30689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2774"/>
            <a:ext cx="2067694" cy="30689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229333"/>
            <a:ext cx="2436736" cy="324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3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908720"/>
            <a:ext cx="7772400" cy="489654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Проблема:</a:t>
            </a:r>
            <a:endParaRPr lang="ru-RU" sz="2800" dirty="0">
              <a:solidFill>
                <a:srgbClr val="7030A0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7030A0"/>
                </a:solidFill>
              </a:rPr>
              <a:t>  низкий уровень развития общей и мелкой моторики у детей  дошкольного возраста;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7030A0"/>
                </a:solidFill>
              </a:rPr>
              <a:t> необходимость организации целенаправленной систематичной  работы по развитию мелкой моторики у детей через  разнообразные методы и приёмы;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7030A0"/>
                </a:solidFill>
              </a:rPr>
              <a:t>отсутствие</a:t>
            </a:r>
            <a:r>
              <a:rPr lang="ru-RU" sz="2800" dirty="0">
                <a:solidFill>
                  <a:srgbClr val="7030A0"/>
                </a:solidFill>
              </a:rPr>
              <a:t>  достаточного количества пособий для мелкой моторики рук</a:t>
            </a:r>
          </a:p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980729"/>
            <a:ext cx="7594103" cy="43924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ПАСПОРТ ПРОЕКТА</a:t>
            </a:r>
            <a:endParaRPr lang="ru-RU" sz="2800" dirty="0">
              <a:solidFill>
                <a:srgbClr val="7030A0"/>
              </a:solidFill>
            </a:endParaRPr>
          </a:p>
          <a:p>
            <a:pPr algn="ctr"/>
            <a:r>
              <a:rPr lang="ru-RU" sz="2800" i="1" u="sng" dirty="0">
                <a:solidFill>
                  <a:srgbClr val="7030A0"/>
                </a:solidFill>
              </a:rPr>
              <a:t>Тип проекта</a:t>
            </a:r>
            <a:r>
              <a:rPr lang="ru-RU" sz="2800" i="1" dirty="0">
                <a:solidFill>
                  <a:srgbClr val="7030A0"/>
                </a:solidFill>
              </a:rPr>
              <a:t>:</a:t>
            </a:r>
            <a:r>
              <a:rPr lang="ru-RU" sz="2800" dirty="0">
                <a:solidFill>
                  <a:srgbClr val="7030A0"/>
                </a:solidFill>
              </a:rPr>
              <a:t> практико-ориентированный,</a:t>
            </a:r>
          </a:p>
          <a:p>
            <a:pPr algn="ctr"/>
            <a:r>
              <a:rPr lang="ru-RU" sz="2800" i="1" u="sng" dirty="0">
                <a:solidFill>
                  <a:srgbClr val="7030A0"/>
                </a:solidFill>
              </a:rPr>
              <a:t>По количеству участников</a:t>
            </a:r>
            <a:r>
              <a:rPr lang="ru-RU" sz="2800" dirty="0">
                <a:solidFill>
                  <a:srgbClr val="7030A0"/>
                </a:solidFill>
              </a:rPr>
              <a:t>: групповой.</a:t>
            </a:r>
          </a:p>
          <a:p>
            <a:pPr algn="ctr"/>
            <a:r>
              <a:rPr lang="ru-RU" sz="2800" i="1" u="sng" dirty="0">
                <a:solidFill>
                  <a:srgbClr val="7030A0"/>
                </a:solidFill>
              </a:rPr>
              <a:t>Участники</a:t>
            </a:r>
            <a:r>
              <a:rPr lang="ru-RU" sz="2800" dirty="0">
                <a:solidFill>
                  <a:srgbClr val="7030A0"/>
                </a:solidFill>
              </a:rPr>
              <a:t>: воспитатель </a:t>
            </a:r>
            <a:r>
              <a:rPr lang="ru-RU" sz="2800" dirty="0" smtClean="0">
                <a:solidFill>
                  <a:srgbClr val="7030A0"/>
                </a:solidFill>
              </a:rPr>
              <a:t>, </a:t>
            </a:r>
            <a:r>
              <a:rPr lang="ru-RU" sz="2800" dirty="0">
                <a:solidFill>
                  <a:srgbClr val="7030A0"/>
                </a:solidFill>
              </a:rPr>
              <a:t>дети </a:t>
            </a:r>
            <a:r>
              <a:rPr lang="ru-RU" sz="2800" dirty="0" smtClean="0">
                <a:solidFill>
                  <a:srgbClr val="7030A0"/>
                </a:solidFill>
              </a:rPr>
              <a:t>, </a:t>
            </a:r>
            <a:r>
              <a:rPr lang="ru-RU" sz="2800" dirty="0">
                <a:solidFill>
                  <a:srgbClr val="7030A0"/>
                </a:solidFill>
              </a:rPr>
              <a:t>родители.</a:t>
            </a:r>
          </a:p>
          <a:p>
            <a:pPr algn="ctr"/>
            <a:r>
              <a:rPr lang="ru-RU" sz="2800" i="1" u="sng" dirty="0">
                <a:solidFill>
                  <a:srgbClr val="7030A0"/>
                </a:solidFill>
              </a:rPr>
              <a:t>Продолжительность проекта</a:t>
            </a:r>
            <a:r>
              <a:rPr lang="ru-RU" sz="2800" dirty="0">
                <a:solidFill>
                  <a:srgbClr val="7030A0"/>
                </a:solidFill>
              </a:rPr>
              <a:t>: </a:t>
            </a:r>
            <a:r>
              <a:rPr lang="ru-RU" sz="2800" dirty="0" smtClean="0">
                <a:solidFill>
                  <a:srgbClr val="7030A0"/>
                </a:solidFill>
              </a:rPr>
              <a:t>долгосрочный</a:t>
            </a:r>
            <a:endParaRPr lang="ru-RU" sz="2800" dirty="0">
              <a:solidFill>
                <a:srgbClr val="7030A0"/>
              </a:solidFill>
            </a:endParaRPr>
          </a:p>
          <a:p>
            <a:pPr algn="ctr"/>
            <a:r>
              <a:rPr lang="ru-RU" sz="2800" i="1" u="sng" dirty="0">
                <a:solidFill>
                  <a:srgbClr val="7030A0"/>
                </a:solidFill>
              </a:rPr>
              <a:t>Срок реализации</a:t>
            </a:r>
            <a:r>
              <a:rPr lang="ru-RU" sz="2800" dirty="0" smtClean="0">
                <a:solidFill>
                  <a:srgbClr val="7030A0"/>
                </a:solidFill>
              </a:rPr>
              <a:t>: с января – декабрь 2022г.</a:t>
            </a:r>
            <a:endParaRPr lang="ru-RU" sz="2800" dirty="0">
              <a:solidFill>
                <a:srgbClr val="7030A0"/>
              </a:solidFill>
            </a:endParaRPr>
          </a:p>
          <a:p>
            <a:pPr algn="ctr"/>
            <a:r>
              <a:rPr lang="ru-RU" sz="2800" i="1" u="sng" dirty="0">
                <a:solidFill>
                  <a:srgbClr val="7030A0"/>
                </a:solidFill>
              </a:rPr>
              <a:t>Форма представления</a:t>
            </a:r>
            <a:r>
              <a:rPr lang="ru-RU" sz="2800" dirty="0">
                <a:solidFill>
                  <a:srgbClr val="7030A0"/>
                </a:solidFill>
              </a:rPr>
              <a:t>: слайдовая презентация.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50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178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автономное дошкольное образовательное  учреждение «Детский сад№ 7 «Радуга» __________________________________________________________________________  </vt:lpstr>
      <vt:lpstr>Презентация PowerPoint</vt:lpstr>
      <vt:lpstr>АКТУАЛЬНОСТЬ У большинства современных детей отмечается общее моторное отставание. Еще 20 лет назад родителям, а вместе с ними и детям, приходилось больше действовать руками. Исследования отечественных физиологов подтверждают связь ловкости рук с развитием мозга. Формирование речи происходит под влиянием кинетических (двигательных) импульсов, передающихся от рук, а точнее, от пальчиков. Чем активнее и точнее движения пальцев у маленького ребёнка, тем быстрее он начинает говорить. Простые движения рук помогают убрать напряжение не только с самих рук, но и с губ, снимают усталость. Они способны улучшить произношение многих звуков, а значит – развивать речь ребенка. Совершенствование ручной моторики способствует активизации моторных речевых зон головного мозга и вследствие этого - развитию речевой функции. </vt:lpstr>
      <vt:lpstr>                                                                  ЦЕЛЬ:  Стимулирование речевой деятельности через развитие мелкой моторики в процессе использования традиционных и нетрадиционных форм работы.                                                           ЗАДАЧИ РАЗВИВАЮЩИЕ: Улучшить координацию и точность движений руки и глаза, гибкость рук, ритмичность. Стимулировать речевое развитие, психические процессы через тренинг движения пальцев рук детей, зрительное и слуховое восприятие. Развивать воображение, логическое мышление, произвольное внимание, творческую активность. Укреплять мелкую мускулатуру пальцев, тренировать тонкие движения пальцев рук. Развивать навыки ручной умелости. ОБУЧАЮЩИЕ: Упражнять в выполнении различных заданий, направленных на развитие мелкой моторики. Обогащать опыт детей различными сенсомоторными впечатлениями.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мелкой моторики в процессе организации различных видов детской деятельности 1.     Образовательная деятельность в режимные моменты -          массаж кистей рук; -          пальчиковая гимнастика, физкультминутки; -          пальчиковые игры со стихами, со скороговорками. 2. Организованная образовательная деятельность -          лепка из пластилина  и соленого теста с использованием природного материала (крупы) -          нетрадиционные техники рисования кистью, пальцами; -          различные виды аппликаций. 3. Самостоятельная деятельность детей -          рисование по трафаретам. - шнуровки; -          игры с мелкими предметами; -          пазлы, мозаика.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 учреждение «Детский сад№ 7 «Радуга» __________________________________________________________________________</dc:title>
  <dc:creator>Татьяна1</dc:creator>
  <cp:lastModifiedBy>Татьяна1</cp:lastModifiedBy>
  <cp:revision>13</cp:revision>
  <dcterms:created xsi:type="dcterms:W3CDTF">2023-03-18T12:53:47Z</dcterms:created>
  <dcterms:modified xsi:type="dcterms:W3CDTF">2023-03-19T17:39:49Z</dcterms:modified>
</cp:coreProperties>
</file>