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6" r:id="rId8"/>
    <p:sldId id="263" r:id="rId9"/>
    <p:sldId id="261" r:id="rId10"/>
    <p:sldId id="262" r:id="rId11"/>
    <p:sldId id="267" r:id="rId12"/>
    <p:sldId id="268" r:id="rId13"/>
    <p:sldId id="269" r:id="rId14"/>
    <p:sldId id="264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29948-BD2F-400E-A4F4-F4F1BAAA2F7D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01404-C7D4-47E3-8445-5265868D6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841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29948-BD2F-400E-A4F4-F4F1BAAA2F7D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01404-C7D4-47E3-8445-5265868D6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017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29948-BD2F-400E-A4F4-F4F1BAAA2F7D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01404-C7D4-47E3-8445-5265868D6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411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29948-BD2F-400E-A4F4-F4F1BAAA2F7D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01404-C7D4-47E3-8445-5265868D6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706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29948-BD2F-400E-A4F4-F4F1BAAA2F7D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01404-C7D4-47E3-8445-5265868D6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831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29948-BD2F-400E-A4F4-F4F1BAAA2F7D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01404-C7D4-47E3-8445-5265868D6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88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29948-BD2F-400E-A4F4-F4F1BAAA2F7D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01404-C7D4-47E3-8445-5265868D6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875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29948-BD2F-400E-A4F4-F4F1BAAA2F7D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01404-C7D4-47E3-8445-5265868D6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196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29948-BD2F-400E-A4F4-F4F1BAAA2F7D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01404-C7D4-47E3-8445-5265868D6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866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29948-BD2F-400E-A4F4-F4F1BAAA2F7D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01404-C7D4-47E3-8445-5265868D6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6224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29948-BD2F-400E-A4F4-F4F1BAAA2F7D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01404-C7D4-47E3-8445-5265868D6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299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A29948-BD2F-400E-A4F4-F4F1BAAA2F7D}" type="datetimeFigureOut">
              <a:rPr lang="ru-RU" smtClean="0"/>
              <a:t>19.03.2023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01404-C7D4-47E3-8445-5265868D6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258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solidFill>
                  <a:srgbClr val="7030A0"/>
                </a:solidFill>
              </a:rPr>
              <a:t>Муниципальное автономное дошкольное образовательное </a:t>
            </a:r>
            <a:br>
              <a:rPr lang="ru-RU" sz="1800" dirty="0" smtClean="0">
                <a:solidFill>
                  <a:srgbClr val="7030A0"/>
                </a:solidFill>
              </a:rPr>
            </a:br>
            <a:r>
              <a:rPr lang="ru-RU" sz="1800" dirty="0" smtClean="0">
                <a:solidFill>
                  <a:srgbClr val="7030A0"/>
                </a:solidFill>
              </a:rPr>
              <a:t>учреждение «Детский сад№ 7 «Радуга»</a:t>
            </a:r>
            <a:br>
              <a:rPr lang="ru-RU" sz="1800" dirty="0" smtClean="0">
                <a:solidFill>
                  <a:srgbClr val="7030A0"/>
                </a:solidFill>
              </a:rPr>
            </a:br>
            <a:r>
              <a:rPr lang="ru-RU" sz="1800" dirty="0" smtClean="0">
                <a:solidFill>
                  <a:srgbClr val="7030A0"/>
                </a:solidFill>
              </a:rPr>
              <a:t>__________________________________________________________________________</a:t>
            </a:r>
            <a:br>
              <a:rPr lang="ru-RU" sz="1800" dirty="0" smtClean="0">
                <a:solidFill>
                  <a:srgbClr val="7030A0"/>
                </a:solidFill>
              </a:rPr>
            </a:b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371600" y="1988840"/>
            <a:ext cx="6800800" cy="3649960"/>
          </a:xfrm>
        </p:spPr>
        <p:txBody>
          <a:bodyPr>
            <a:normAutofit lnSpcReduction="10000"/>
          </a:bodyPr>
          <a:lstStyle/>
          <a:p>
            <a:endParaRPr lang="ru-RU" b="1" dirty="0" smtClean="0"/>
          </a:p>
          <a:p>
            <a:r>
              <a:rPr lang="ru-RU" b="1" dirty="0" smtClean="0">
                <a:solidFill>
                  <a:srgbClr val="7030A0"/>
                </a:solidFill>
              </a:rPr>
              <a:t>Проект</a:t>
            </a:r>
            <a:r>
              <a:rPr lang="ru-RU" b="1" dirty="0">
                <a:solidFill>
                  <a:srgbClr val="7030A0"/>
                </a:solidFill>
              </a:rPr>
              <a:t>:</a:t>
            </a:r>
            <a:br>
              <a:rPr lang="ru-RU" b="1" dirty="0">
                <a:solidFill>
                  <a:srgbClr val="7030A0"/>
                </a:solidFill>
              </a:rPr>
            </a:br>
            <a:r>
              <a:rPr lang="ru-RU" b="1" dirty="0">
                <a:solidFill>
                  <a:srgbClr val="7030A0"/>
                </a:solidFill>
              </a:rPr>
              <a:t>«Ум - на кончиках пальцев</a:t>
            </a:r>
            <a:r>
              <a:rPr lang="ru-RU" b="1" dirty="0" smtClean="0">
                <a:solidFill>
                  <a:srgbClr val="7030A0"/>
                </a:solidFill>
              </a:rPr>
              <a:t>»</a:t>
            </a:r>
          </a:p>
          <a:p>
            <a:endParaRPr lang="ru-RU" b="1" dirty="0">
              <a:solidFill>
                <a:srgbClr val="7030A0"/>
              </a:solidFill>
            </a:endParaRPr>
          </a:p>
          <a:p>
            <a:pPr algn="r">
              <a:spcBef>
                <a:spcPts val="0"/>
              </a:spcBef>
            </a:pPr>
            <a:r>
              <a:rPr lang="ru-RU" sz="1800" b="1" dirty="0">
                <a:solidFill>
                  <a:srgbClr val="7030A0"/>
                </a:solidFill>
              </a:rPr>
              <a:t>Подготовила:</a:t>
            </a:r>
            <a:endParaRPr lang="ru-RU" sz="1800" dirty="0">
              <a:solidFill>
                <a:srgbClr val="7030A0"/>
              </a:solidFill>
            </a:endParaRPr>
          </a:p>
          <a:p>
            <a:pPr algn="r">
              <a:spcBef>
                <a:spcPts val="0"/>
              </a:spcBef>
            </a:pPr>
            <a:r>
              <a:rPr lang="ru-RU" sz="1800" b="1" dirty="0" smtClean="0">
                <a:solidFill>
                  <a:srgbClr val="7030A0"/>
                </a:solidFill>
              </a:rPr>
              <a:t>Кривоногова</a:t>
            </a:r>
          </a:p>
          <a:p>
            <a:pPr algn="r">
              <a:spcBef>
                <a:spcPts val="0"/>
              </a:spcBef>
            </a:pPr>
            <a:r>
              <a:rPr lang="ru-RU" sz="1800" b="1" dirty="0" smtClean="0">
                <a:solidFill>
                  <a:srgbClr val="7030A0"/>
                </a:solidFill>
              </a:rPr>
              <a:t>Татьяна Анатольевна</a:t>
            </a:r>
            <a:r>
              <a:rPr lang="ru-RU" b="1" dirty="0">
                <a:solidFill>
                  <a:srgbClr val="7030A0"/>
                </a:solidFill>
              </a:rPr>
              <a:t> </a:t>
            </a:r>
            <a:endParaRPr lang="ru-RU" dirty="0">
              <a:solidFill>
                <a:srgbClr val="7030A0"/>
              </a:solidFill>
            </a:endParaRPr>
          </a:p>
          <a:p>
            <a:r>
              <a:rPr lang="ru-RU" sz="1800" dirty="0" smtClean="0">
                <a:solidFill>
                  <a:srgbClr val="7030A0"/>
                </a:solidFill>
              </a:rPr>
              <a:t>д. Б. Седельниково</a:t>
            </a:r>
          </a:p>
          <a:p>
            <a:r>
              <a:rPr lang="ru-RU" sz="1800" dirty="0" smtClean="0">
                <a:solidFill>
                  <a:srgbClr val="7030A0"/>
                </a:solidFill>
              </a:rPr>
              <a:t>2022</a:t>
            </a:r>
            <a:endParaRPr lang="ru-RU" sz="1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85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15616" y="764704"/>
            <a:ext cx="7797552" cy="5472608"/>
          </a:xfrm>
        </p:spPr>
        <p:txBody>
          <a:bodyPr>
            <a:noAutofit/>
          </a:bodyPr>
          <a:lstStyle/>
          <a:p>
            <a:pPr algn="l"/>
            <a:r>
              <a:rPr lang="ru-RU" sz="2000" b="1" dirty="0">
                <a:solidFill>
                  <a:srgbClr val="7030A0"/>
                </a:solidFill>
              </a:rPr>
              <a:t>Развитие мелкой моторики в процессе организации различных видов детской деятельности</a:t>
            </a:r>
            <a:r>
              <a:rPr lang="ru-RU" sz="2000" dirty="0">
                <a:solidFill>
                  <a:srgbClr val="7030A0"/>
                </a:solidFill>
              </a:rPr>
              <a:t/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000" dirty="0">
                <a:solidFill>
                  <a:srgbClr val="7030A0"/>
                </a:solidFill>
              </a:rPr>
              <a:t>1.     Образовательная деятельность в режимные моменты</a:t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000" dirty="0">
                <a:solidFill>
                  <a:srgbClr val="7030A0"/>
                </a:solidFill>
              </a:rPr>
              <a:t>-          массаж кистей рук;</a:t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000" dirty="0">
                <a:solidFill>
                  <a:srgbClr val="7030A0"/>
                </a:solidFill>
              </a:rPr>
              <a:t>-          пальчиковая гимнастика, физкультминутки;</a:t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000" dirty="0">
                <a:solidFill>
                  <a:srgbClr val="7030A0"/>
                </a:solidFill>
              </a:rPr>
              <a:t>-          пальчиковые игры со стихами, со скороговорками.</a:t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000" dirty="0">
                <a:solidFill>
                  <a:srgbClr val="7030A0"/>
                </a:solidFill>
              </a:rPr>
              <a:t>2. Организованная образовательная деятельность</a:t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000" dirty="0">
                <a:solidFill>
                  <a:srgbClr val="7030A0"/>
                </a:solidFill>
              </a:rPr>
              <a:t>-          лепка из пластилина  и соленого теста с использованием природного материала (крупы)</a:t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000" dirty="0">
                <a:solidFill>
                  <a:srgbClr val="7030A0"/>
                </a:solidFill>
              </a:rPr>
              <a:t>-          нетрадиционные техники рисования кистью, пальцами;</a:t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000" dirty="0">
                <a:solidFill>
                  <a:srgbClr val="7030A0"/>
                </a:solidFill>
              </a:rPr>
              <a:t>-          различные виды аппликаций.</a:t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000" dirty="0">
                <a:solidFill>
                  <a:srgbClr val="7030A0"/>
                </a:solidFill>
              </a:rPr>
              <a:t>3. Самостоятельная деятельность детей</a:t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000" dirty="0">
                <a:solidFill>
                  <a:srgbClr val="7030A0"/>
                </a:solidFill>
              </a:rPr>
              <a:t>-          рисование по трафаретам.</a:t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000" dirty="0">
                <a:solidFill>
                  <a:srgbClr val="7030A0"/>
                </a:solidFill>
              </a:rPr>
              <a:t>- шнуровки;</a:t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000" dirty="0">
                <a:solidFill>
                  <a:srgbClr val="7030A0"/>
                </a:solidFill>
              </a:rPr>
              <a:t>-          игры с мелкими предметами;</a:t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000" dirty="0">
                <a:solidFill>
                  <a:srgbClr val="7030A0"/>
                </a:solidFill>
              </a:rPr>
              <a:t>-          </a:t>
            </a:r>
            <a:r>
              <a:rPr lang="ru-RU" sz="2000" dirty="0" err="1">
                <a:solidFill>
                  <a:srgbClr val="7030A0"/>
                </a:solidFill>
              </a:rPr>
              <a:t>пазлы</a:t>
            </a:r>
            <a:r>
              <a:rPr lang="ru-RU" sz="2000" dirty="0">
                <a:solidFill>
                  <a:srgbClr val="7030A0"/>
                </a:solidFill>
              </a:rPr>
              <a:t>, мозаика.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15362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3651870" cy="48691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948700"/>
            <a:ext cx="3975906" cy="530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23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3563888" cy="26729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90" y="3429000"/>
            <a:ext cx="3762164" cy="28216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37906"/>
            <a:ext cx="3556887" cy="26676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963" y="3429000"/>
            <a:ext cx="3753972" cy="2815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83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3032956"/>
            <a:ext cx="4752528" cy="35643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196" y="3123572"/>
            <a:ext cx="4510886" cy="33831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3649" y="110789"/>
            <a:ext cx="4379979" cy="328498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0789"/>
            <a:ext cx="4139952" cy="3104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65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23628" y="764704"/>
            <a:ext cx="669674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Результат </a:t>
            </a:r>
            <a:r>
              <a:rPr lang="ru-RU" sz="2800" b="1" dirty="0" smtClean="0">
                <a:solidFill>
                  <a:srgbClr val="7030A0"/>
                </a:solidFill>
              </a:rPr>
              <a:t>проекта</a:t>
            </a:r>
          </a:p>
          <a:p>
            <a:endParaRPr lang="ru-RU" sz="2400" dirty="0">
              <a:solidFill>
                <a:srgbClr val="7030A0"/>
              </a:solidFill>
            </a:endParaRPr>
          </a:p>
          <a:p>
            <a:r>
              <a:rPr lang="ru-RU" sz="2400" dirty="0">
                <a:solidFill>
                  <a:srgbClr val="7030A0"/>
                </a:solidFill>
              </a:rPr>
              <a:t>1.Усовершенствована предметно-развивающая среда</a:t>
            </a:r>
            <a:br>
              <a:rPr lang="ru-RU" sz="2400" dirty="0">
                <a:solidFill>
                  <a:srgbClr val="7030A0"/>
                </a:solidFill>
              </a:rPr>
            </a:br>
            <a:r>
              <a:rPr lang="ru-RU" sz="2400" dirty="0">
                <a:solidFill>
                  <a:srgbClr val="7030A0"/>
                </a:solidFill>
              </a:rPr>
              <a:t>2.  Родители познакомились с необходимой информацией.</a:t>
            </a:r>
            <a:br>
              <a:rPr lang="ru-RU" sz="2400" dirty="0">
                <a:solidFill>
                  <a:srgbClr val="7030A0"/>
                </a:solidFill>
              </a:rPr>
            </a:br>
            <a:r>
              <a:rPr lang="ru-RU" sz="2400" dirty="0">
                <a:solidFill>
                  <a:srgbClr val="7030A0"/>
                </a:solidFill>
              </a:rPr>
              <a:t>3. Сумела заинтересовать и убедить родителей в пользе развития мелкой моторики  рук детей с младшего возраста.</a:t>
            </a:r>
            <a:br>
              <a:rPr lang="ru-RU" sz="2400" dirty="0">
                <a:solidFill>
                  <a:srgbClr val="7030A0"/>
                </a:solidFill>
              </a:rPr>
            </a:br>
            <a:r>
              <a:rPr lang="ru-RU" sz="2400" dirty="0">
                <a:solidFill>
                  <a:srgbClr val="7030A0"/>
                </a:solidFill>
              </a:rPr>
              <a:t>4. Родителями сделаны пособия по моторике рук.</a:t>
            </a:r>
            <a:br>
              <a:rPr lang="ru-RU" sz="2400" dirty="0">
                <a:solidFill>
                  <a:srgbClr val="7030A0"/>
                </a:solidFill>
              </a:rPr>
            </a:br>
            <a:r>
              <a:rPr lang="ru-RU" sz="2400" dirty="0">
                <a:solidFill>
                  <a:srgbClr val="7030A0"/>
                </a:solidFill>
              </a:rPr>
              <a:t>5. Разучили с детьми много новых пальчиковых игр.</a:t>
            </a:r>
            <a:br>
              <a:rPr lang="ru-RU" sz="2400" dirty="0">
                <a:solidFill>
                  <a:srgbClr val="7030A0"/>
                </a:solidFill>
              </a:rPr>
            </a:br>
            <a:r>
              <a:rPr lang="ru-RU" sz="2400" dirty="0">
                <a:solidFill>
                  <a:srgbClr val="7030A0"/>
                </a:solidFill>
              </a:rPr>
              <a:t>6. Положительная динамика развития мелкой моторики рук у каждого ребенка.</a:t>
            </a:r>
          </a:p>
        </p:txBody>
      </p:sp>
    </p:spTree>
    <p:extLst>
      <p:ext uri="{BB962C8B-B14F-4D97-AF65-F5344CB8AC3E}">
        <p14:creationId xmlns:p14="http://schemas.microsoft.com/office/powerpoint/2010/main" val="136313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91066" y="764704"/>
            <a:ext cx="72008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</a:rPr>
              <a:t>ВЫВОД</a:t>
            </a:r>
            <a:r>
              <a:rPr lang="ru-RU" sz="2400" dirty="0">
                <a:solidFill>
                  <a:srgbClr val="7030A0"/>
                </a:solidFill>
              </a:rPr>
              <a:t>: </a:t>
            </a:r>
            <a:endParaRPr lang="ru-RU" sz="2400" dirty="0" smtClean="0">
              <a:solidFill>
                <a:srgbClr val="7030A0"/>
              </a:solidFill>
            </a:endParaRPr>
          </a:p>
          <a:p>
            <a:r>
              <a:rPr lang="ru-RU" sz="2400" dirty="0" smtClean="0">
                <a:solidFill>
                  <a:srgbClr val="7030A0"/>
                </a:solidFill>
              </a:rPr>
              <a:t>Создавая </a:t>
            </a:r>
            <a:r>
              <a:rPr lang="ru-RU" sz="2400" dirty="0">
                <a:solidFill>
                  <a:srgbClr val="7030A0"/>
                </a:solidFill>
              </a:rPr>
              <a:t>в группе необходимую развивающую среду, способствующую развитию мелкой моторики, учитывая возрастные особенности детей, получив поддержку и помощь родителей, мы смогли выполнить поставленные задачи.</a:t>
            </a:r>
          </a:p>
          <a:p>
            <a:r>
              <a:rPr lang="ru-RU" sz="2400" dirty="0">
                <a:solidFill>
                  <a:srgbClr val="7030A0"/>
                </a:solidFill>
              </a:rPr>
              <a:t>Таким образом, целенаправленная, систематическая и планомерная работа по развитию мелкой моторики рук у детей дошкольного возраста способствует повышению уровня речевого развития, обогащению и активизации словарного запаса, а самое главное – способствует сохранению физического и психического здоровья ребенка</a:t>
            </a:r>
          </a:p>
          <a:p>
            <a:r>
              <a:rPr lang="ru-RU" sz="2400" dirty="0">
                <a:solidFill>
                  <a:srgbClr val="7030A0"/>
                </a:solidFill>
              </a:rPr>
              <a:t/>
            </a:r>
            <a:br>
              <a:rPr lang="ru-RU" sz="2400" dirty="0">
                <a:solidFill>
                  <a:srgbClr val="7030A0"/>
                </a:solidFill>
              </a:rPr>
            </a:br>
            <a:endParaRPr lang="ru-RU" sz="2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786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1340768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Спасибо за внимание!</a:t>
            </a:r>
            <a:endParaRPr lang="ru-RU" sz="48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2564904"/>
            <a:ext cx="4608512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0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63588" y="1413063"/>
            <a:ext cx="74168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4"/>
                </a:solidFill>
                <a:latin typeface="Franklin Gothic Heavy" panose="020B0903020102020204" pitchFamily="34" charset="0"/>
              </a:rPr>
              <a:t>”</a:t>
            </a:r>
            <a:r>
              <a:rPr lang="ru-RU" sz="3200" b="1" dirty="0">
                <a:solidFill>
                  <a:schemeClr val="accent4"/>
                </a:solidFill>
                <a:latin typeface="Franklin Gothic Heavy" panose="020B0903020102020204" pitchFamily="34" charset="0"/>
              </a:rPr>
              <a:t>Истоки способностей и дарований детей – на кончиках пальцев. От них идут тончайшие ручейки, которые питают источник творческой мысли. Другими словами: чем больше мастерства в детской руке, тем умнее ребенок.”  </a:t>
            </a:r>
          </a:p>
          <a:p>
            <a:pPr algn="ctr"/>
            <a:endParaRPr lang="ru-RU" sz="3200" b="1" dirty="0" smtClean="0">
              <a:solidFill>
                <a:schemeClr val="accent4"/>
              </a:solidFill>
              <a:latin typeface="Franklin Gothic Heavy" panose="020B0903020102020204" pitchFamily="34" charset="0"/>
            </a:endParaRPr>
          </a:p>
          <a:p>
            <a:pPr algn="ctr"/>
            <a:r>
              <a:rPr lang="ru-RU" sz="3200" b="1" dirty="0" smtClean="0">
                <a:solidFill>
                  <a:schemeClr val="accent4"/>
                </a:solidFill>
                <a:latin typeface="Franklin Gothic Heavy" panose="020B0903020102020204" pitchFamily="34" charset="0"/>
              </a:rPr>
              <a:t>В</a:t>
            </a:r>
            <a:r>
              <a:rPr lang="ru-RU" sz="3200" b="1" dirty="0">
                <a:solidFill>
                  <a:schemeClr val="accent4"/>
                </a:solidFill>
                <a:latin typeface="Franklin Gothic Heavy" panose="020B0903020102020204" pitchFamily="34" charset="0"/>
              </a:rPr>
              <a:t>. А. Сухомлинский</a:t>
            </a:r>
          </a:p>
        </p:txBody>
      </p:sp>
    </p:spTree>
    <p:extLst>
      <p:ext uri="{BB962C8B-B14F-4D97-AF65-F5344CB8AC3E}">
        <p14:creationId xmlns:p14="http://schemas.microsoft.com/office/powerpoint/2010/main" val="376456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94420" y="764704"/>
            <a:ext cx="7355160" cy="5328592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7030A0"/>
                </a:solidFill>
              </a:rPr>
              <a:t>АКТУАЛЬНОСТЬ</a:t>
            </a:r>
            <a:r>
              <a:rPr lang="ru-RU" sz="2000" dirty="0">
                <a:solidFill>
                  <a:srgbClr val="7030A0"/>
                </a:solidFill>
              </a:rPr>
              <a:t/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000" dirty="0">
                <a:solidFill>
                  <a:srgbClr val="7030A0"/>
                </a:solidFill>
              </a:rPr>
              <a:t>У большинства современных детей отмечается общее моторное отставание. Еще 20 лет назад родителям, а вместе с ними и детям, приходилось больше </a:t>
            </a:r>
            <a:r>
              <a:rPr lang="ru-RU" sz="2000" dirty="0" smtClean="0">
                <a:solidFill>
                  <a:srgbClr val="7030A0"/>
                </a:solidFill>
              </a:rPr>
              <a:t>действовать </a:t>
            </a:r>
            <a:r>
              <a:rPr lang="ru-RU" sz="2000" dirty="0">
                <a:solidFill>
                  <a:srgbClr val="7030A0"/>
                </a:solidFill>
              </a:rPr>
              <a:t>руками. Исследования отечественных физиологов подтверждают связь </a:t>
            </a:r>
            <a:r>
              <a:rPr lang="ru-RU" sz="2000" dirty="0" smtClean="0">
                <a:solidFill>
                  <a:srgbClr val="7030A0"/>
                </a:solidFill>
              </a:rPr>
              <a:t>ловкости</a:t>
            </a:r>
            <a:r>
              <a:rPr lang="ru-RU" sz="2000" dirty="0" smtClean="0">
                <a:solidFill>
                  <a:srgbClr val="7030A0"/>
                </a:solidFill>
              </a:rPr>
              <a:t> </a:t>
            </a:r>
            <a:r>
              <a:rPr lang="ru-RU" sz="2000" dirty="0">
                <a:solidFill>
                  <a:srgbClr val="7030A0"/>
                </a:solidFill>
              </a:rPr>
              <a:t>рук с развитием мозга. Формирование речи происходит под влиянием кинетических (двигательных) импульсов, передающихся от рук, а точнее, от пальчиков. Чем активнее и точнее движения пальцев у маленького ребёнка, тем быстрее он начинает говорить. Простые движения рук помогают убрать напряжение не только с самих рук, но и с губ, снимают усталость. Они способны улучшить произношение многих звуков, а значит – развивать речь ребенка. Совершенствование ручной моторики способствует активизации моторных речевых зон головного мозга и вследствие этого - развитию речевой функции.</a:t>
            </a:r>
            <a:br>
              <a:rPr lang="ru-RU" sz="2000" dirty="0">
                <a:solidFill>
                  <a:srgbClr val="7030A0"/>
                </a:solidFill>
              </a:rPr>
            </a:br>
            <a:endParaRPr lang="ru-RU" sz="2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58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99592" y="1052736"/>
            <a:ext cx="7056784" cy="4608512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>
                <a:solidFill>
                  <a:srgbClr val="7030A0"/>
                </a:solidFill>
              </a:rPr>
              <a:t>                                                             ЦЕЛЬ</a:t>
            </a:r>
            <a:r>
              <a:rPr lang="ru-RU" sz="2000" dirty="0">
                <a:solidFill>
                  <a:srgbClr val="7030A0"/>
                </a:solidFill>
              </a:rPr>
              <a:t>: </a:t>
            </a:r>
            <a:r>
              <a:rPr lang="ru-RU" sz="2000" dirty="0" smtClean="0">
                <a:solidFill>
                  <a:srgbClr val="7030A0"/>
                </a:solidFill>
              </a:rPr>
              <a:t/>
            </a:r>
            <a:br>
              <a:rPr lang="ru-RU" sz="2000" dirty="0" smtClean="0">
                <a:solidFill>
                  <a:srgbClr val="7030A0"/>
                </a:solidFill>
              </a:rPr>
            </a:br>
            <a:r>
              <a:rPr lang="ru-RU" sz="2000" dirty="0" smtClean="0">
                <a:solidFill>
                  <a:srgbClr val="7030A0"/>
                </a:solidFill>
              </a:rPr>
              <a:t>Стимулирование </a:t>
            </a:r>
            <a:r>
              <a:rPr lang="ru-RU" sz="2000" dirty="0">
                <a:solidFill>
                  <a:srgbClr val="7030A0"/>
                </a:solidFill>
              </a:rPr>
              <a:t>речевой деятельности через развитие мелкой моторики в процессе использования традиционных и нетрадиционных форм работы.</a:t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000" dirty="0" smtClean="0">
                <a:solidFill>
                  <a:srgbClr val="7030A0"/>
                </a:solidFill>
              </a:rPr>
              <a:t>                                                          </a:t>
            </a:r>
            <a:r>
              <a:rPr lang="ru-RU" sz="2000" b="1" dirty="0" smtClean="0">
                <a:solidFill>
                  <a:srgbClr val="7030A0"/>
                </a:solidFill>
              </a:rPr>
              <a:t>ЗАДАЧИ</a:t>
            </a:r>
            <a:r>
              <a:rPr lang="ru-RU" sz="2000" dirty="0">
                <a:solidFill>
                  <a:srgbClr val="7030A0"/>
                </a:solidFill>
              </a:rPr>
              <a:t/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000" i="1" dirty="0">
                <a:solidFill>
                  <a:srgbClr val="7030A0"/>
                </a:solidFill>
              </a:rPr>
              <a:t>РАЗВИВАЮЩИЕ</a:t>
            </a:r>
            <a:r>
              <a:rPr lang="ru-RU" sz="2000" dirty="0">
                <a:solidFill>
                  <a:srgbClr val="7030A0"/>
                </a:solidFill>
              </a:rPr>
              <a:t>:</a:t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000" dirty="0">
                <a:solidFill>
                  <a:srgbClr val="7030A0"/>
                </a:solidFill>
              </a:rPr>
              <a:t>Улучшить координацию и точность движений руки и глаза, гибкость рук, ритмичность.</a:t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000" dirty="0">
                <a:solidFill>
                  <a:srgbClr val="7030A0"/>
                </a:solidFill>
              </a:rPr>
              <a:t>Стимулировать речевое развитие, психические процессы через тренинг движения пальцев рук детей, зрительное и слуховое восприятие.</a:t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000" dirty="0">
                <a:solidFill>
                  <a:srgbClr val="7030A0"/>
                </a:solidFill>
              </a:rPr>
              <a:t>Развивать воображение, логическое мышление, произвольное внимание, творческую активность.</a:t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000" dirty="0">
                <a:solidFill>
                  <a:srgbClr val="7030A0"/>
                </a:solidFill>
              </a:rPr>
              <a:t>Укреплять мелкую мускулатуру пальцев, тренировать тонкие движения пальцев рук.</a:t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000" dirty="0">
                <a:solidFill>
                  <a:srgbClr val="7030A0"/>
                </a:solidFill>
              </a:rPr>
              <a:t>Развивать навыки ручной умелости.</a:t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000" i="1" dirty="0">
                <a:solidFill>
                  <a:srgbClr val="7030A0"/>
                </a:solidFill>
              </a:rPr>
              <a:t>ОБУЧАЮЩИЕ</a:t>
            </a:r>
            <a:r>
              <a:rPr lang="ru-RU" sz="2000" dirty="0">
                <a:solidFill>
                  <a:srgbClr val="7030A0"/>
                </a:solidFill>
              </a:rPr>
              <a:t>:</a:t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000" dirty="0">
                <a:solidFill>
                  <a:srgbClr val="7030A0"/>
                </a:solidFill>
              </a:rPr>
              <a:t>Упражнять в выполнении различных заданий, направленных на развитие мелкой моторики.</a:t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000" dirty="0">
                <a:solidFill>
                  <a:srgbClr val="7030A0"/>
                </a:solidFill>
              </a:rPr>
              <a:t>Обогащать опыт детей различными сенсомоторными впечатлениями.</a:t>
            </a:r>
            <a:r>
              <a:rPr lang="ru-RU" dirty="0">
                <a:solidFill>
                  <a:srgbClr val="7030A0"/>
                </a:solidFill>
              </a:rPr>
              <a:t/>
            </a:r>
            <a:br>
              <a:rPr lang="ru-RU" dirty="0">
                <a:solidFill>
                  <a:srgbClr val="7030A0"/>
                </a:solidFill>
              </a:rPr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419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113584"/>
            <a:ext cx="2592288" cy="34563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3" y="3079551"/>
            <a:ext cx="2592288" cy="345638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516" y="116633"/>
            <a:ext cx="2376264" cy="31683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3149985"/>
            <a:ext cx="2486637" cy="331551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260" y="0"/>
            <a:ext cx="2362489" cy="314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043607" y="980728"/>
            <a:ext cx="7451105" cy="4392487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ГИПОТЕЗА ПРОЕКТА</a:t>
            </a:r>
            <a:endParaRPr lang="ru-RU" sz="2800" dirty="0">
              <a:solidFill>
                <a:srgbClr val="7030A0"/>
              </a:solidFill>
            </a:endParaRPr>
          </a:p>
          <a:p>
            <a:r>
              <a:rPr lang="ru-RU" sz="2800" dirty="0" smtClean="0">
                <a:solidFill>
                  <a:srgbClr val="7030A0"/>
                </a:solidFill>
              </a:rPr>
              <a:t>Если взрослые </a:t>
            </a:r>
            <a:r>
              <a:rPr lang="ru-RU" sz="2800" dirty="0">
                <a:solidFill>
                  <a:srgbClr val="7030A0"/>
                </a:solidFill>
              </a:rPr>
              <a:t>целенаправленно будут развивать у детей </a:t>
            </a:r>
            <a:r>
              <a:rPr lang="ru-RU" sz="2800" dirty="0">
                <a:solidFill>
                  <a:srgbClr val="7030A0"/>
                </a:solidFill>
              </a:rPr>
              <a:t>мелкую моторику, то </a:t>
            </a:r>
            <a:r>
              <a:rPr lang="ru-RU" sz="2800" dirty="0" smtClean="0">
                <a:solidFill>
                  <a:srgbClr val="7030A0"/>
                </a:solidFill>
              </a:rPr>
              <a:t>речевое развитие станет </a:t>
            </a:r>
            <a:r>
              <a:rPr lang="ru-RU" sz="2800" dirty="0">
                <a:solidFill>
                  <a:srgbClr val="7030A0"/>
                </a:solidFill>
              </a:rPr>
              <a:t>более </a:t>
            </a:r>
            <a:r>
              <a:rPr lang="ru-RU" sz="2800" dirty="0" smtClean="0">
                <a:solidFill>
                  <a:srgbClr val="7030A0"/>
                </a:solidFill>
              </a:rPr>
              <a:t>эффективнее.</a:t>
            </a:r>
            <a:endParaRPr lang="ru-RU" sz="2800" dirty="0">
              <a:solidFill>
                <a:srgbClr val="7030A0"/>
              </a:solidFill>
            </a:endParaRPr>
          </a:p>
          <a:p>
            <a:r>
              <a:rPr lang="ru-RU" sz="2800" i="1" dirty="0">
                <a:solidFill>
                  <a:srgbClr val="7030A0"/>
                </a:solidFill>
              </a:rPr>
              <a:t>Практическая значимост</a:t>
            </a:r>
            <a:r>
              <a:rPr lang="ru-RU" sz="2800" dirty="0">
                <a:solidFill>
                  <a:srgbClr val="7030A0"/>
                </a:solidFill>
              </a:rPr>
              <a:t>ь заключается в том, что изученный опыт может быть использован в повседневной деятельности </a:t>
            </a:r>
            <a:r>
              <a:rPr lang="ru-RU" sz="2800" dirty="0" smtClean="0">
                <a:solidFill>
                  <a:srgbClr val="7030A0"/>
                </a:solidFill>
              </a:rPr>
              <a:t>педагога</a:t>
            </a:r>
            <a:r>
              <a:rPr lang="ru-RU" sz="2800" dirty="0">
                <a:solidFill>
                  <a:srgbClr val="7030A0"/>
                </a:solidFill>
              </a:rPr>
              <a:t>.</a:t>
            </a:r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633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13004"/>
            <a:ext cx="2411997" cy="32159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15" y="3155816"/>
            <a:ext cx="2491874" cy="33224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517" y="213004"/>
            <a:ext cx="2531812" cy="33757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077" y="3251734"/>
            <a:ext cx="2495412" cy="332721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329" y="182774"/>
            <a:ext cx="2301721" cy="306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82774"/>
            <a:ext cx="2067694" cy="306895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3229333"/>
            <a:ext cx="2436736" cy="3248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73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722313" y="908720"/>
            <a:ext cx="7772400" cy="489654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Проблема:</a:t>
            </a:r>
            <a:endParaRPr lang="ru-RU" sz="2800" dirty="0">
              <a:solidFill>
                <a:srgbClr val="7030A0"/>
              </a:solidFill>
            </a:endParaRPr>
          </a:p>
          <a:p>
            <a:pPr marL="457200" indent="-457200" algn="ctr">
              <a:buFont typeface="Wingdings" panose="05000000000000000000" pitchFamily="2" charset="2"/>
              <a:buChar char="q"/>
            </a:pPr>
            <a:r>
              <a:rPr lang="ru-RU" sz="2800" dirty="0">
                <a:solidFill>
                  <a:srgbClr val="7030A0"/>
                </a:solidFill>
              </a:rPr>
              <a:t>  низкий уровень развития общей и мелкой моторики у детей  дошкольного возраста;</a:t>
            </a:r>
          </a:p>
          <a:p>
            <a:pPr marL="457200" indent="-457200" algn="ctr">
              <a:buFont typeface="Wingdings" panose="05000000000000000000" pitchFamily="2" charset="2"/>
              <a:buChar char="q"/>
            </a:pPr>
            <a:r>
              <a:rPr lang="ru-RU" sz="2800" dirty="0">
                <a:solidFill>
                  <a:srgbClr val="7030A0"/>
                </a:solidFill>
              </a:rPr>
              <a:t> необходимость организации целенаправленной систематичной  работы по развитию мелкой моторики у детей через  разнообразные методы и приёмы;</a:t>
            </a:r>
          </a:p>
          <a:p>
            <a:pPr marL="457200" indent="-457200" algn="ctr"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rgbClr val="7030A0"/>
                </a:solidFill>
              </a:rPr>
              <a:t>отсутствие</a:t>
            </a:r>
            <a:r>
              <a:rPr lang="ru-RU" sz="2800" dirty="0">
                <a:solidFill>
                  <a:srgbClr val="7030A0"/>
                </a:solidFill>
              </a:rPr>
              <a:t>  достаточного количества пособий для мелкой моторики рук</a:t>
            </a:r>
          </a:p>
          <a:p>
            <a:pPr algn="ctr"/>
            <a:endParaRPr lang="ru-RU" sz="2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8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722313" y="980729"/>
            <a:ext cx="7594103" cy="439248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ПАСПОРТ ПРОЕКТА</a:t>
            </a:r>
            <a:endParaRPr lang="ru-RU" sz="2800" dirty="0">
              <a:solidFill>
                <a:srgbClr val="7030A0"/>
              </a:solidFill>
            </a:endParaRPr>
          </a:p>
          <a:p>
            <a:pPr algn="ctr"/>
            <a:r>
              <a:rPr lang="ru-RU" sz="2800" i="1" u="sng" dirty="0">
                <a:solidFill>
                  <a:srgbClr val="7030A0"/>
                </a:solidFill>
              </a:rPr>
              <a:t>Тип проекта</a:t>
            </a:r>
            <a:r>
              <a:rPr lang="ru-RU" sz="2800" i="1" dirty="0">
                <a:solidFill>
                  <a:srgbClr val="7030A0"/>
                </a:solidFill>
              </a:rPr>
              <a:t>:</a:t>
            </a:r>
            <a:r>
              <a:rPr lang="ru-RU" sz="2800" dirty="0">
                <a:solidFill>
                  <a:srgbClr val="7030A0"/>
                </a:solidFill>
              </a:rPr>
              <a:t> практико-ориентированный,</a:t>
            </a:r>
          </a:p>
          <a:p>
            <a:pPr algn="ctr"/>
            <a:r>
              <a:rPr lang="ru-RU" sz="2800" i="1" u="sng" dirty="0">
                <a:solidFill>
                  <a:srgbClr val="7030A0"/>
                </a:solidFill>
              </a:rPr>
              <a:t>По количеству участников</a:t>
            </a:r>
            <a:r>
              <a:rPr lang="ru-RU" sz="2800" dirty="0">
                <a:solidFill>
                  <a:srgbClr val="7030A0"/>
                </a:solidFill>
              </a:rPr>
              <a:t>: групповой.</a:t>
            </a:r>
          </a:p>
          <a:p>
            <a:pPr algn="ctr"/>
            <a:r>
              <a:rPr lang="ru-RU" sz="2800" i="1" u="sng" dirty="0">
                <a:solidFill>
                  <a:srgbClr val="7030A0"/>
                </a:solidFill>
              </a:rPr>
              <a:t>Участники</a:t>
            </a:r>
            <a:r>
              <a:rPr lang="ru-RU" sz="2800" dirty="0">
                <a:solidFill>
                  <a:srgbClr val="7030A0"/>
                </a:solidFill>
              </a:rPr>
              <a:t>: воспитатель </a:t>
            </a:r>
            <a:r>
              <a:rPr lang="ru-RU" sz="2800" dirty="0" smtClean="0">
                <a:solidFill>
                  <a:srgbClr val="7030A0"/>
                </a:solidFill>
              </a:rPr>
              <a:t>, </a:t>
            </a:r>
            <a:r>
              <a:rPr lang="ru-RU" sz="2800" dirty="0">
                <a:solidFill>
                  <a:srgbClr val="7030A0"/>
                </a:solidFill>
              </a:rPr>
              <a:t>дети </a:t>
            </a:r>
            <a:r>
              <a:rPr lang="ru-RU" sz="2800" dirty="0" smtClean="0">
                <a:solidFill>
                  <a:srgbClr val="7030A0"/>
                </a:solidFill>
              </a:rPr>
              <a:t>, </a:t>
            </a:r>
            <a:r>
              <a:rPr lang="ru-RU" sz="2800" dirty="0">
                <a:solidFill>
                  <a:srgbClr val="7030A0"/>
                </a:solidFill>
              </a:rPr>
              <a:t>родители.</a:t>
            </a:r>
          </a:p>
          <a:p>
            <a:pPr algn="ctr"/>
            <a:r>
              <a:rPr lang="ru-RU" sz="2800" i="1" u="sng" dirty="0">
                <a:solidFill>
                  <a:srgbClr val="7030A0"/>
                </a:solidFill>
              </a:rPr>
              <a:t>Продолжительность проекта</a:t>
            </a:r>
            <a:r>
              <a:rPr lang="ru-RU" sz="2800" dirty="0">
                <a:solidFill>
                  <a:srgbClr val="7030A0"/>
                </a:solidFill>
              </a:rPr>
              <a:t>: </a:t>
            </a:r>
            <a:r>
              <a:rPr lang="ru-RU" sz="2800" dirty="0" smtClean="0">
                <a:solidFill>
                  <a:srgbClr val="7030A0"/>
                </a:solidFill>
              </a:rPr>
              <a:t>долгосрочный</a:t>
            </a:r>
            <a:endParaRPr lang="ru-RU" sz="2800" dirty="0">
              <a:solidFill>
                <a:srgbClr val="7030A0"/>
              </a:solidFill>
            </a:endParaRPr>
          </a:p>
          <a:p>
            <a:pPr algn="ctr"/>
            <a:r>
              <a:rPr lang="ru-RU" sz="2800" i="1" u="sng" dirty="0">
                <a:solidFill>
                  <a:srgbClr val="7030A0"/>
                </a:solidFill>
              </a:rPr>
              <a:t>Срок реализации</a:t>
            </a:r>
            <a:r>
              <a:rPr lang="ru-RU" sz="2800" dirty="0" smtClean="0">
                <a:solidFill>
                  <a:srgbClr val="7030A0"/>
                </a:solidFill>
              </a:rPr>
              <a:t>: с января – декабрь 2022г.</a:t>
            </a:r>
            <a:endParaRPr lang="ru-RU" sz="2800" dirty="0">
              <a:solidFill>
                <a:srgbClr val="7030A0"/>
              </a:solidFill>
            </a:endParaRPr>
          </a:p>
          <a:p>
            <a:pPr algn="ctr"/>
            <a:r>
              <a:rPr lang="ru-RU" sz="2800" i="1" u="sng" dirty="0">
                <a:solidFill>
                  <a:srgbClr val="7030A0"/>
                </a:solidFill>
              </a:rPr>
              <a:t>Форма представления</a:t>
            </a:r>
            <a:r>
              <a:rPr lang="ru-RU" sz="2800" dirty="0">
                <a:solidFill>
                  <a:srgbClr val="7030A0"/>
                </a:solidFill>
              </a:rPr>
              <a:t>: слайдовая презентация.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150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178</Words>
  <Application>Microsoft Office PowerPoint</Application>
  <PresentationFormat>Экран (4:3)</PresentationFormat>
  <Paragraphs>37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Муниципальное автономное дошкольное образовательное  учреждение «Детский сад№ 7 «Радуга» __________________________________________________________________________  </vt:lpstr>
      <vt:lpstr>Презентация PowerPoint</vt:lpstr>
      <vt:lpstr>АКТУАЛЬНОСТЬ У большинства современных детей отмечается общее моторное отставание. Еще 20 лет назад родителям, а вместе с ними и детям, приходилось больше действовать руками. Исследования отечественных физиологов подтверждают связь ловкости рук с развитием мозга. Формирование речи происходит под влиянием кинетических (двигательных) импульсов, передающихся от рук, а точнее, от пальчиков. Чем активнее и точнее движения пальцев у маленького ребёнка, тем быстрее он начинает говорить. Простые движения рук помогают убрать напряжение не только с самих рук, но и с губ, снимают усталость. Они способны улучшить произношение многих звуков, а значит – развивать речь ребенка. Совершенствование ручной моторики способствует активизации моторных речевых зон головного мозга и вследствие этого - развитию речевой функции. </vt:lpstr>
      <vt:lpstr>                                                                  ЦЕЛЬ:  Стимулирование речевой деятельности через развитие мелкой моторики в процессе использования традиционных и нетрадиционных форм работы.                                                           ЗАДАЧИ РАЗВИВАЮЩИЕ: Улучшить координацию и точность движений руки и глаза, гибкость рук, ритмичность. Стимулировать речевое развитие, психические процессы через тренинг движения пальцев рук детей, зрительное и слуховое восприятие. Развивать воображение, логическое мышление, произвольное внимание, творческую активность. Укреплять мелкую мускулатуру пальцев, тренировать тонкие движения пальцев рук. Развивать навыки ручной умелости. ОБУЧАЮЩИЕ: Упражнять в выполнении различных заданий, направленных на развитие мелкой моторики. Обогащать опыт детей различными сенсомоторными впечатлениями.  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Развитие мелкой моторики в процессе организации различных видов детской деятельности 1.     Образовательная деятельность в режимные моменты -          массаж кистей рук; -          пальчиковая гимнастика, физкультминутки; -          пальчиковые игры со стихами, со скороговорками. 2. Организованная образовательная деятельность -          лепка из пластилина  и соленого теста с использованием природного материала (крупы) -          нетрадиционные техники рисования кистью, пальцами; -          различные виды аппликаций. 3. Самостоятельная деятельность детей -          рисование по трафаретам. - шнуровки; -          игры с мелкими предметами; -          пазлы, мозаика.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 учреждение «Детский сад№ 7 «Радуга» __________________________________________________________________________</dc:title>
  <dc:creator>Татьяна1</dc:creator>
  <cp:lastModifiedBy>Татьяна1</cp:lastModifiedBy>
  <cp:revision>13</cp:revision>
  <dcterms:created xsi:type="dcterms:W3CDTF">2023-03-18T12:53:47Z</dcterms:created>
  <dcterms:modified xsi:type="dcterms:W3CDTF">2023-03-19T17:39:49Z</dcterms:modified>
</cp:coreProperties>
</file>